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</p:sldMasterIdLst>
  <p:notesMasterIdLst>
    <p:notesMasterId r:id="rId32"/>
  </p:notesMasterIdLst>
  <p:sldIdLst>
    <p:sldId id="277" r:id="rId2"/>
    <p:sldId id="278" r:id="rId3"/>
    <p:sldId id="279" r:id="rId4"/>
    <p:sldId id="280" r:id="rId5"/>
    <p:sldId id="281" r:id="rId6"/>
    <p:sldId id="282" r:id="rId7"/>
    <p:sldId id="283" r:id="rId8"/>
    <p:sldId id="284" r:id="rId9"/>
    <p:sldId id="285" r:id="rId10"/>
    <p:sldId id="286" r:id="rId11"/>
    <p:sldId id="287" r:id="rId12"/>
    <p:sldId id="288" r:id="rId13"/>
    <p:sldId id="290" r:id="rId14"/>
    <p:sldId id="310" r:id="rId15"/>
    <p:sldId id="293" r:id="rId16"/>
    <p:sldId id="295" r:id="rId17"/>
    <p:sldId id="291" r:id="rId18"/>
    <p:sldId id="311" r:id="rId19"/>
    <p:sldId id="297" r:id="rId20"/>
    <p:sldId id="298" r:id="rId21"/>
    <p:sldId id="309" r:id="rId22"/>
    <p:sldId id="301" r:id="rId23"/>
    <p:sldId id="302" r:id="rId24"/>
    <p:sldId id="292" r:id="rId25"/>
    <p:sldId id="299" r:id="rId26"/>
    <p:sldId id="303" r:id="rId27"/>
    <p:sldId id="305" r:id="rId28"/>
    <p:sldId id="306" r:id="rId29"/>
    <p:sldId id="307" r:id="rId30"/>
    <p:sldId id="308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8"/>
    <p:restoredTop sz="94586"/>
  </p:normalViewPr>
  <p:slideViewPr>
    <p:cSldViewPr snapToGrid="0" snapToObjects="1">
      <p:cViewPr varScale="1">
        <p:scale>
          <a:sx n="102" d="100"/>
          <a:sy n="102" d="100"/>
        </p:scale>
        <p:origin x="872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3.tiff>
</file>

<file path=ppt/media/image4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B93D26-77D0-AB4B-8F5C-858DFD1FB8C8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979B90-1D4E-2F4A-A626-79D4D18DF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594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729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156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008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73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60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51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777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259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5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451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0ADF5-9A8E-1240-BC81-6FB2C6F98C3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99DA32-7F4D-B743-97EF-677629A1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15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A0ADF5-9A8E-1240-BC81-6FB2C6F98C3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Web Data Processing Systems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B4BD24-721C-904C-B54E-34E60E8B9A4A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38200" y="6057506"/>
            <a:ext cx="2668314" cy="80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vision.stanford.edu/teaching/cs231n/linear-classify-demo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biverse.com/" TargetMode="External"/><Relationship Id="rId2" Type="http://schemas.openxmlformats.org/officeDocument/2006/relationships/hyperlink" Target="https://gate.d5.mpi-inf.mpg.de/webaida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dbpedia-spotlight.github.io/dem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Entity Ranking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715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Context-dependent features</a:t>
            </a:r>
          </a:p>
          <a:p>
            <a:r>
              <a:rPr lang="en-US" dirty="0"/>
              <a:t>The context around the entity offers valuable information</a:t>
            </a:r>
          </a:p>
          <a:p>
            <a:r>
              <a:rPr lang="en-US" i="1" dirty="0"/>
              <a:t>Coherence between mappings:</a:t>
            </a:r>
          </a:p>
          <a:p>
            <a:pPr lvl="1"/>
            <a:r>
              <a:rPr lang="en-US" dirty="0"/>
              <a:t>Main principle: entities in one document are coherent with one or few topics</a:t>
            </a:r>
          </a:p>
          <a:p>
            <a:pPr lvl="1"/>
            <a:r>
              <a:rPr lang="en-US" dirty="0"/>
              <a:t>We can measure how related are two candidate entities for two mentions. In Wikipedia, we can do it by counting how many articles link to both entities</a:t>
            </a:r>
          </a:p>
          <a:p>
            <a:pPr lvl="2"/>
            <a:r>
              <a:rPr lang="en-US" dirty="0"/>
              <a:t>E.g. Normalized Google Distance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8650" y="4892580"/>
            <a:ext cx="7614700" cy="95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706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Context-dependent features</a:t>
            </a:r>
          </a:p>
          <a:p>
            <a:r>
              <a:rPr lang="en-US" dirty="0"/>
              <a:t>The context around the entity offers valuable information</a:t>
            </a:r>
          </a:p>
          <a:p>
            <a:r>
              <a:rPr lang="en-US" i="1" dirty="0"/>
              <a:t>Coherence between mappings:</a:t>
            </a:r>
          </a:p>
          <a:p>
            <a:pPr lvl="1"/>
            <a:r>
              <a:rPr lang="en-US" dirty="0"/>
              <a:t>Main principle: entities in one document are coherent with one or few topics</a:t>
            </a:r>
          </a:p>
          <a:p>
            <a:pPr lvl="1"/>
            <a:r>
              <a:rPr lang="en-US" dirty="0"/>
              <a:t>We can measure how related are two candidate entities for two mentions. In Wikipedia, we can do it by counting how many articles link to both entities</a:t>
            </a:r>
          </a:p>
          <a:p>
            <a:pPr lvl="2"/>
            <a:r>
              <a:rPr lang="en-US" dirty="0"/>
              <a:t>E.g. </a:t>
            </a:r>
            <a:r>
              <a:rPr lang="en-US" dirty="0" err="1"/>
              <a:t>Jaccard</a:t>
            </a:r>
            <a:r>
              <a:rPr lang="en-US" dirty="0"/>
              <a:t> Similarity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9324" y="4813803"/>
            <a:ext cx="3304190" cy="935148"/>
          </a:xfrm>
          <a:prstGeom prst="rect">
            <a:avLst/>
          </a:prstGeom>
        </p:spPr>
      </p:pic>
      <p:sp>
        <p:nvSpPr>
          <p:cNvPr id="6" name="Explosion 2 5"/>
          <p:cNvSpPr/>
          <p:nvPr/>
        </p:nvSpPr>
        <p:spPr>
          <a:xfrm>
            <a:off x="8492150" y="4445251"/>
            <a:ext cx="3699850" cy="2209046"/>
          </a:xfrm>
          <a:prstGeom prst="irregularSeal2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Does not work well </a:t>
            </a:r>
            <a:r>
              <a:rPr lang="en-US"/>
              <a:t>for emerging entities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768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321" y="365125"/>
            <a:ext cx="10515600" cy="1325563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8321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Context-dependent features</a:t>
            </a:r>
          </a:p>
          <a:p>
            <a:r>
              <a:rPr lang="en-US" dirty="0"/>
              <a:t>The context around the entity offers valuable information</a:t>
            </a:r>
          </a:p>
          <a:p>
            <a:r>
              <a:rPr lang="en-US" i="1" dirty="0"/>
              <a:t>Type hierarchy similarity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KGs contains ontologies where entities are mapped to taxonomy of classes. We can measure how close two entities are by checking their distance in the the taxonomy</a:t>
            </a:r>
          </a:p>
          <a:p>
            <a:pPr lvl="1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2789664"/>
            <a:ext cx="12192000" cy="181588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800" dirty="0"/>
              <a:t>In general, context-dependent features are expensive to calculate because we must consider many different possibilities.</a:t>
            </a:r>
          </a:p>
          <a:p>
            <a:endParaRPr lang="en-US" sz="2800" dirty="0"/>
          </a:p>
          <a:p>
            <a:r>
              <a:rPr lang="en-US" sz="2800" dirty="0"/>
              <a:t>There is no perfect set of features!</a:t>
            </a:r>
          </a:p>
        </p:txBody>
      </p:sp>
    </p:spTree>
    <p:extLst>
      <p:ext uri="{BB962C8B-B14F-4D97-AF65-F5344CB8AC3E}">
        <p14:creationId xmlns:p14="http://schemas.microsoft.com/office/powerpoint/2010/main" val="1112398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Ranking Methods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5199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Entity Ranking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some standard benchmark datasets (TAC-KBP2010,2011), entity mentions were linked on average to about 13 different entities in the Knowledge Base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Two types of methods:</a:t>
            </a:r>
          </a:p>
          <a:p>
            <a:pPr lvl="1"/>
            <a:r>
              <a:rPr lang="en-US" b="1" i="1" dirty="0"/>
              <a:t>Supervised Ranking Methods</a:t>
            </a:r>
          </a:p>
          <a:p>
            <a:pPr lvl="1"/>
            <a:r>
              <a:rPr lang="en-US" i="1" dirty="0"/>
              <a:t>Unsupervised Ranking Methods</a:t>
            </a:r>
          </a:p>
          <a:p>
            <a:pPr lvl="1"/>
            <a:endParaRPr lang="en-US" i="1" dirty="0"/>
          </a:p>
        </p:txBody>
      </p:sp>
      <p:sp>
        <p:nvSpPr>
          <p:cNvPr id="4" name="TextBox 3"/>
          <p:cNvSpPr txBox="1"/>
          <p:nvPr/>
        </p:nvSpPr>
        <p:spPr>
          <a:xfrm>
            <a:off x="2642839" y="3178576"/>
            <a:ext cx="6906321" cy="52322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800" dirty="0"/>
              <a:t>How can we pick the right one among them?</a:t>
            </a:r>
          </a:p>
        </p:txBody>
      </p:sp>
    </p:spTree>
    <p:extLst>
      <p:ext uri="{BB962C8B-B14F-4D97-AF65-F5344CB8AC3E}">
        <p14:creationId xmlns:p14="http://schemas.microsoft.com/office/powerpoint/2010/main" val="8700638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Classification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in input &lt;</a:t>
            </a:r>
            <a:r>
              <a:rPr lang="en-US" i="1" dirty="0"/>
              <a:t>mention, entity</a:t>
            </a:r>
            <a:r>
              <a:rPr lang="en-US" dirty="0"/>
              <a:t>&gt;, we can train a classifier that returns 1 if the mapping is appropriate or 0 if it is not appropriate</a:t>
            </a:r>
          </a:p>
          <a:p>
            <a:r>
              <a:rPr lang="en-US" dirty="0"/>
              <a:t>We can use off-the-shelf classifiers, e.g. SVM, Naïve Bayes Classifiers, etc.</a:t>
            </a:r>
          </a:p>
          <a:p>
            <a:r>
              <a:rPr lang="en-US" dirty="0"/>
              <a:t>To describe </a:t>
            </a:r>
            <a:r>
              <a:rPr lang="en-US" i="1" dirty="0"/>
              <a:t>mention </a:t>
            </a:r>
            <a:r>
              <a:rPr lang="en-US" dirty="0"/>
              <a:t>and </a:t>
            </a:r>
            <a:r>
              <a:rPr lang="en-US" i="1" dirty="0"/>
              <a:t>entity, </a:t>
            </a:r>
            <a:r>
              <a:rPr lang="en-US" dirty="0"/>
              <a:t>we can use the features described before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17225" y="3167545"/>
            <a:ext cx="1724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EXAMPLE SVM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2108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Probabilistic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Instead of using classifiers, we can use a probabilistic models to express the likelihood that a given mention and surrounding context is connected to a entity</a:t>
            </a:r>
          </a:p>
          <a:p>
            <a:pPr lvl="1"/>
            <a:r>
              <a:rPr lang="en-US" dirty="0"/>
              <a:t>The work [1] propose a generative </a:t>
            </a:r>
            <a:r>
              <a:rPr lang="en-US" i="1" dirty="0"/>
              <a:t>entity-mention</a:t>
            </a:r>
            <a:r>
              <a:rPr lang="en-US" dirty="0"/>
              <a:t> model. Accuracy is 86% on TAC_KBP 2009</a:t>
            </a:r>
          </a:p>
          <a:p>
            <a:pPr lvl="1"/>
            <a:r>
              <a:rPr lang="en-US" dirty="0"/>
              <a:t>Another option consists of using </a:t>
            </a:r>
            <a:r>
              <a:rPr lang="en-US" i="1" dirty="0"/>
              <a:t>crowds. </a:t>
            </a:r>
            <a:r>
              <a:rPr lang="en-US" dirty="0"/>
              <a:t>Whenever the prediction is deemed too uncertain, [2] proposes to exploit crowdsourcing services and let humans disambiguate it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36461" y="5203476"/>
            <a:ext cx="751022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[1] X. Han and L. Sun, “A generative entity-mention model for linking entities with knowledge base,” in </a:t>
            </a:r>
            <a:r>
              <a:rPr lang="en-US" i="1" dirty="0"/>
              <a:t>ACL</a:t>
            </a:r>
            <a:r>
              <a:rPr lang="en-US" dirty="0"/>
              <a:t>, 2011, pp. 945–954.</a:t>
            </a:r>
          </a:p>
          <a:p>
            <a:r>
              <a:rPr lang="en-US" dirty="0"/>
              <a:t>[2] G. </a:t>
            </a:r>
            <a:r>
              <a:rPr lang="en-US" dirty="0" err="1"/>
              <a:t>Demartini</a:t>
            </a:r>
            <a:r>
              <a:rPr lang="en-US" dirty="0"/>
              <a:t>, D. E. </a:t>
            </a:r>
            <a:r>
              <a:rPr lang="en-US" dirty="0" err="1"/>
              <a:t>Difallah</a:t>
            </a:r>
            <a:r>
              <a:rPr lang="en-US" dirty="0"/>
              <a:t>, and P. </a:t>
            </a:r>
            <a:r>
              <a:rPr lang="en-US" dirty="0" err="1"/>
              <a:t>Cudré-Mauroux</a:t>
            </a:r>
            <a:r>
              <a:rPr lang="en-US" dirty="0"/>
              <a:t>, “</a:t>
            </a:r>
            <a:r>
              <a:rPr lang="en-US" dirty="0" err="1"/>
              <a:t>ZenCrowd</a:t>
            </a:r>
            <a:r>
              <a:rPr lang="en-US" dirty="0"/>
              <a:t>: leveraging probabilistic reasoning and crowdsourcing techniques for large-scale entity linking,” in </a:t>
            </a:r>
            <a:r>
              <a:rPr lang="en-US" i="1" dirty="0"/>
              <a:t>WWW</a:t>
            </a:r>
            <a:r>
              <a:rPr lang="en-US" dirty="0"/>
              <a:t>, 2012, pp. 469–478.</a:t>
            </a:r>
          </a:p>
        </p:txBody>
      </p:sp>
    </p:spTree>
    <p:extLst>
      <p:ext uri="{BB962C8B-B14F-4D97-AF65-F5344CB8AC3E}">
        <p14:creationId xmlns:p14="http://schemas.microsoft.com/office/powerpoint/2010/main" val="1371355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Ranking Methods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0753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Entity Ranking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some standard benchmark datasets (TAC-KBP2010,2011), entity mentions were linked on average to about 13 different entities in the Knowledge Base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Two types of methods:</a:t>
            </a:r>
          </a:p>
          <a:p>
            <a:pPr lvl="1"/>
            <a:r>
              <a:rPr lang="en-US" i="1" dirty="0"/>
              <a:t>Supervised Ranking Methods</a:t>
            </a:r>
          </a:p>
          <a:p>
            <a:pPr lvl="1"/>
            <a:r>
              <a:rPr lang="en-US" b="1" i="1" dirty="0"/>
              <a:t>Unsupervised Ranking Methods</a:t>
            </a:r>
          </a:p>
          <a:p>
            <a:pPr lvl="1"/>
            <a:endParaRPr lang="en-US" i="1" dirty="0"/>
          </a:p>
        </p:txBody>
      </p:sp>
      <p:sp>
        <p:nvSpPr>
          <p:cNvPr id="4" name="TextBox 3"/>
          <p:cNvSpPr txBox="1"/>
          <p:nvPr/>
        </p:nvSpPr>
        <p:spPr>
          <a:xfrm>
            <a:off x="2642839" y="3178576"/>
            <a:ext cx="6906321" cy="52322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800" dirty="0"/>
              <a:t>How can we rank them?</a:t>
            </a:r>
          </a:p>
        </p:txBody>
      </p:sp>
    </p:spTree>
    <p:extLst>
      <p:ext uri="{BB962C8B-B14F-4D97-AF65-F5344CB8AC3E}">
        <p14:creationId xmlns:p14="http://schemas.microsoft.com/office/powerpoint/2010/main" val="4258254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Based Approaches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AIDA system [1] models the entity-mention and entity-entity relations as a graph</a:t>
            </a:r>
          </a:p>
          <a:p>
            <a:r>
              <a:rPr lang="en-US" dirty="0"/>
              <a:t>The system gives weights to the edges according to some measures that estimate the likelihood of the entity (typically it is a sort of entity popularity measure)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936461" y="5203476"/>
            <a:ext cx="7510220" cy="92333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[1] J. </a:t>
            </a:r>
            <a:r>
              <a:rPr lang="en-US" dirty="0" err="1"/>
              <a:t>Hoffart</a:t>
            </a:r>
            <a:r>
              <a:rPr lang="en-US" dirty="0"/>
              <a:t> </a:t>
            </a:r>
            <a:r>
              <a:rPr lang="en-US" i="1" dirty="0"/>
              <a:t>et al.</a:t>
            </a:r>
            <a:r>
              <a:rPr lang="en-US" dirty="0"/>
              <a:t>, “Robust disambiguation of named entities in text,” in </a:t>
            </a:r>
            <a:r>
              <a:rPr lang="en-US" i="1" dirty="0"/>
              <a:t>Proceedings of the Conference on Empirical Methods in Natural Language Processing</a:t>
            </a:r>
            <a:r>
              <a:rPr lang="en-US" dirty="0"/>
              <a:t>, 2011, pp. 782–792.</a:t>
            </a:r>
          </a:p>
        </p:txBody>
      </p:sp>
    </p:spTree>
    <p:extLst>
      <p:ext uri="{BB962C8B-B14F-4D97-AF65-F5344CB8AC3E}">
        <p14:creationId xmlns:p14="http://schemas.microsoft.com/office/powerpoint/2010/main" val="1639433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Entity Ranking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some standard benchmark datasets (TAC-KBP2010,2011), entity mentions were linked on average to about 13 different entities in the Knowledge Base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Two types of methods:</a:t>
            </a:r>
          </a:p>
          <a:p>
            <a:pPr lvl="1"/>
            <a:r>
              <a:rPr lang="en-US" i="1" dirty="0"/>
              <a:t>Supervised Ranking Methods</a:t>
            </a:r>
          </a:p>
          <a:p>
            <a:pPr lvl="1"/>
            <a:r>
              <a:rPr lang="en-US" i="1" dirty="0"/>
              <a:t>Unsupervised Ranking Methods</a:t>
            </a:r>
          </a:p>
          <a:p>
            <a:pPr lvl="1"/>
            <a:endParaRPr lang="en-US" i="1" dirty="0"/>
          </a:p>
        </p:txBody>
      </p:sp>
      <p:sp>
        <p:nvSpPr>
          <p:cNvPr id="4" name="TextBox 3"/>
          <p:cNvSpPr txBox="1"/>
          <p:nvPr/>
        </p:nvSpPr>
        <p:spPr>
          <a:xfrm>
            <a:off x="2642839" y="3178576"/>
            <a:ext cx="6906321" cy="52322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800" dirty="0"/>
              <a:t>How can we rank them?</a:t>
            </a:r>
          </a:p>
        </p:txBody>
      </p:sp>
    </p:spTree>
    <p:extLst>
      <p:ext uri="{BB962C8B-B14F-4D97-AF65-F5344CB8AC3E}">
        <p14:creationId xmlns:p14="http://schemas.microsoft.com/office/powerpoint/2010/main" val="1969812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Based Approaches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graph produced by the AIDA system</a:t>
            </a:r>
          </a:p>
        </p:txBody>
      </p:sp>
      <p:pic>
        <p:nvPicPr>
          <p:cNvPr id="2050" name="Picture 2" descr="mage result for entity mention grap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576" y="2589943"/>
            <a:ext cx="8549906" cy="3287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72396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Based Approaches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a subgraph where only one entity-mention edges with maximum weight</a:t>
            </a:r>
          </a:p>
          <a:p>
            <a:r>
              <a:rPr lang="en-US" dirty="0"/>
              <a:t>This task is a generalized version</a:t>
            </a:r>
            <a:br>
              <a:rPr lang="en-US" dirty="0"/>
            </a:br>
            <a:r>
              <a:rPr lang="en-US" dirty="0"/>
              <a:t>of the </a:t>
            </a:r>
            <a:r>
              <a:rPr lang="en-US" i="1" dirty="0"/>
              <a:t>Steiner-tree </a:t>
            </a:r>
            <a:r>
              <a:rPr lang="en-US" dirty="0"/>
              <a:t>problem</a:t>
            </a:r>
          </a:p>
          <a:p>
            <a:r>
              <a:rPr lang="en-US" dirty="0"/>
              <a:t>The task is NP-hard =&gt; </a:t>
            </a:r>
            <a:br>
              <a:rPr lang="en-US" dirty="0"/>
            </a:br>
            <a:r>
              <a:rPr lang="en-US" dirty="0"/>
              <a:t>they use a greedy algorithm</a:t>
            </a:r>
          </a:p>
          <a:p>
            <a:endParaRPr lang="en-US" dirty="0"/>
          </a:p>
        </p:txBody>
      </p:sp>
      <p:pic>
        <p:nvPicPr>
          <p:cNvPr id="2050" name="Picture 2" descr="mage result for entity mention grap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827528"/>
            <a:ext cx="6104620" cy="2347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76494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Ranking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VSM based models</a:t>
            </a:r>
          </a:p>
          <a:p>
            <a:r>
              <a:rPr lang="en-US" i="1" dirty="0"/>
              <a:t>Problem</a:t>
            </a:r>
            <a:r>
              <a:rPr lang="en-US" b="1" dirty="0"/>
              <a:t>: </a:t>
            </a:r>
            <a:r>
              <a:rPr lang="en-US" dirty="0"/>
              <a:t>Obtaining a good training data is hard and expensive</a:t>
            </a:r>
          </a:p>
          <a:p>
            <a:r>
              <a:rPr lang="en-US" dirty="0"/>
              <a:t>We can represent both entities and mentions using vectors (VSM </a:t>
            </a:r>
            <a:r>
              <a:rPr lang="mr-IN" dirty="0"/>
              <a:t>–</a:t>
            </a:r>
            <a:r>
              <a:rPr lang="en-US" dirty="0"/>
              <a:t> vector space model)</a:t>
            </a:r>
          </a:p>
          <a:p>
            <a:r>
              <a:rPr lang="en-US" dirty="0"/>
              <a:t>Pick a similarity measure and choose candidate entity which is the closest to the mention</a:t>
            </a:r>
          </a:p>
        </p:txBody>
      </p:sp>
    </p:spTree>
    <p:extLst>
      <p:ext uri="{BB962C8B-B14F-4D97-AF65-F5344CB8AC3E}">
        <p14:creationId xmlns:p14="http://schemas.microsoft.com/office/powerpoint/2010/main" val="14832216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Unsupervised Ranking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Information Retrieval Based Methods</a:t>
            </a:r>
          </a:p>
          <a:p>
            <a:r>
              <a:rPr lang="en-US" dirty="0"/>
              <a:t>Each candidate entity is a “document”</a:t>
            </a:r>
          </a:p>
          <a:p>
            <a:r>
              <a:rPr lang="en-US" dirty="0"/>
              <a:t>Each entity mention is a “query”</a:t>
            </a:r>
          </a:p>
          <a:p>
            <a:r>
              <a:rPr lang="en-US" dirty="0"/>
              <a:t>Disambiguation: retrieval of the document with the highest relevance</a:t>
            </a:r>
          </a:p>
          <a:p>
            <a:r>
              <a:rPr lang="en-US" dirty="0"/>
              <a:t>[1] proposes to use the  KL-divergence retrieval model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where e=entity, m=mention,            language models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8004" y="4473258"/>
            <a:ext cx="6155992" cy="8678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0859" y="5397189"/>
            <a:ext cx="453693" cy="4949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0743" y="5300582"/>
            <a:ext cx="380116" cy="59129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499635" y="5988734"/>
            <a:ext cx="751022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[1] S. </a:t>
            </a:r>
            <a:r>
              <a:rPr lang="en-US" dirty="0" err="1"/>
              <a:t>Gottipati</a:t>
            </a:r>
            <a:r>
              <a:rPr lang="en-US" dirty="0"/>
              <a:t> and J. Jiang, “Linking entities to a knowledge base with query expansion,” in </a:t>
            </a:r>
            <a:r>
              <a:rPr lang="en-US" i="1" dirty="0"/>
              <a:t>EMNLP</a:t>
            </a:r>
            <a:r>
              <a:rPr lang="en-US" dirty="0"/>
              <a:t>, 2011, pp. 804–813.</a:t>
            </a:r>
          </a:p>
        </p:txBody>
      </p:sp>
    </p:spTree>
    <p:extLst>
      <p:ext uri="{BB962C8B-B14F-4D97-AF65-F5344CB8AC3E}">
        <p14:creationId xmlns:p14="http://schemas.microsoft.com/office/powerpoint/2010/main" val="5162316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Unlinkable</a:t>
            </a:r>
            <a:r>
              <a:rPr lang="en-US" dirty="0"/>
              <a:t> Mention Prediction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1414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Unlinkable</a:t>
            </a:r>
            <a:r>
              <a:rPr lang="en-US" dirty="0"/>
              <a:t> Mention Prediction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can we detect the case when none of the candidate entities is suitable?</a:t>
            </a:r>
          </a:p>
          <a:p>
            <a:r>
              <a:rPr lang="en-US" dirty="0"/>
              <a:t>We can:</a:t>
            </a:r>
          </a:p>
          <a:p>
            <a:pPr lvl="1"/>
            <a:r>
              <a:rPr lang="en-US" i="1" u="sng" dirty="0"/>
              <a:t>Ignore this problem</a:t>
            </a:r>
            <a:r>
              <a:rPr lang="en-US" i="1" dirty="0"/>
              <a:t> </a:t>
            </a:r>
            <a:r>
              <a:rPr lang="en-US" dirty="0"/>
              <a:t>and assume that recall of Candidate Entity Generation is 1</a:t>
            </a:r>
          </a:p>
          <a:p>
            <a:pPr lvl="1"/>
            <a:r>
              <a:rPr lang="en-US" dirty="0"/>
              <a:t>Assume the entity is </a:t>
            </a:r>
            <a:r>
              <a:rPr lang="en-US" dirty="0" err="1"/>
              <a:t>unlinkable</a:t>
            </a:r>
            <a:r>
              <a:rPr lang="en-US" dirty="0"/>
              <a:t> if the entity candidate set </a:t>
            </a:r>
            <a:r>
              <a:rPr lang="en-US" i="1" u="sng" dirty="0"/>
              <a:t>is empty</a:t>
            </a:r>
            <a:endParaRPr lang="en-US" u="sng" dirty="0"/>
          </a:p>
          <a:p>
            <a:pPr lvl="1"/>
            <a:r>
              <a:rPr lang="en-US" dirty="0"/>
              <a:t>Use a </a:t>
            </a:r>
            <a:r>
              <a:rPr lang="en-US" i="1" u="sng" dirty="0"/>
              <a:t>threshold value</a:t>
            </a:r>
            <a:r>
              <a:rPr lang="en-US" dirty="0"/>
              <a:t> on the ranking score</a:t>
            </a:r>
          </a:p>
          <a:p>
            <a:pPr lvl="1"/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7226646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Unlinkable</a:t>
            </a:r>
            <a:r>
              <a:rPr lang="en-US" dirty="0"/>
              <a:t> Mention Prediction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can we detect the case when none of the candidate entities is suitable?</a:t>
            </a:r>
          </a:p>
          <a:p>
            <a:r>
              <a:rPr lang="en-US" dirty="0"/>
              <a:t>We can:</a:t>
            </a:r>
          </a:p>
          <a:p>
            <a:pPr lvl="1"/>
            <a:r>
              <a:rPr lang="en-US" i="1" u="sng" dirty="0"/>
              <a:t>Train a binary classifier</a:t>
            </a:r>
          </a:p>
          <a:p>
            <a:pPr lvl="2"/>
            <a:r>
              <a:rPr lang="en-US" dirty="0"/>
              <a:t>Input &lt;mention, </a:t>
            </a:r>
            <a:r>
              <a:rPr lang="en-US" dirty="0" err="1"/>
              <a:t>top_entity</a:t>
            </a:r>
            <a:r>
              <a:rPr lang="en-US" dirty="0"/>
              <a:t>&gt; output 1 if ok, 0 is bad</a:t>
            </a:r>
          </a:p>
          <a:p>
            <a:pPr lvl="1"/>
            <a:r>
              <a:rPr lang="en-US" i="1" u="sng" dirty="0"/>
              <a:t>Add NIL as a special entity</a:t>
            </a:r>
            <a:r>
              <a:rPr lang="en-US" dirty="0"/>
              <a:t> and consider it during the ranking process. If NIL will get the highest score, then the entity is considered </a:t>
            </a:r>
            <a:r>
              <a:rPr lang="en-US" dirty="0" err="1"/>
              <a:t>unlinkable</a:t>
            </a:r>
            <a:endParaRPr lang="en-US" i="1" u="sng" dirty="0"/>
          </a:p>
          <a:p>
            <a:pPr lvl="2"/>
            <a:endParaRPr lang="en-US" dirty="0"/>
          </a:p>
          <a:p>
            <a:pPr lvl="1"/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9255641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State-of-the-Art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9053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State-of-the-Art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52957"/>
            <a:ext cx="6908285" cy="42966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542602" y="6049573"/>
            <a:ext cx="5411209" cy="738664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Table from M. </a:t>
            </a:r>
            <a:r>
              <a:rPr lang="en-US" sz="1400" dirty="0" err="1"/>
              <a:t>Cornolti</a:t>
            </a:r>
            <a:r>
              <a:rPr lang="en-US" sz="1400" dirty="0"/>
              <a:t>, P. </a:t>
            </a:r>
            <a:r>
              <a:rPr lang="en-US" sz="1400" dirty="0" err="1"/>
              <a:t>Ferragina</a:t>
            </a:r>
            <a:r>
              <a:rPr lang="en-US" sz="1400" dirty="0"/>
              <a:t>, and M. </a:t>
            </a:r>
            <a:r>
              <a:rPr lang="en-US" sz="1400" dirty="0" err="1"/>
              <a:t>Ciaramita</a:t>
            </a:r>
            <a:r>
              <a:rPr lang="en-US" sz="1400" dirty="0"/>
              <a:t>, “A framework for benchmarking entity-annotation systems,” in </a:t>
            </a:r>
            <a:r>
              <a:rPr lang="en-US" sz="1400" i="1" dirty="0"/>
              <a:t>WWW</a:t>
            </a:r>
            <a:r>
              <a:rPr lang="en-US" sz="1400" dirty="0"/>
              <a:t>, 2013, pp. 249–260.</a:t>
            </a:r>
          </a:p>
        </p:txBody>
      </p:sp>
    </p:spTree>
    <p:extLst>
      <p:ext uri="{BB962C8B-B14F-4D97-AF65-F5344CB8AC3E}">
        <p14:creationId xmlns:p14="http://schemas.microsoft.com/office/powerpoint/2010/main" val="3409829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State-of-the-Art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AIDA</a:t>
            </a:r>
          </a:p>
          <a:p>
            <a:r>
              <a:rPr lang="en-US" dirty="0"/>
              <a:t>Uses YAGO2 as KB, Stanford NER to detect the entities</a:t>
            </a:r>
          </a:p>
          <a:p>
            <a:r>
              <a:rPr lang="en-US" dirty="0"/>
              <a:t>Works with English and other languages</a:t>
            </a:r>
          </a:p>
          <a:p>
            <a:r>
              <a:rPr lang="en-US" dirty="0"/>
              <a:t>Offers public web demo </a:t>
            </a:r>
            <a:r>
              <a:rPr lang="en-US" dirty="0">
                <a:hlinkClick r:id="rId2"/>
              </a:rPr>
              <a:t>https://gate.d5.mpi-inf.mpg.de/webaida/</a:t>
            </a:r>
            <a:endParaRPr lang="en-US" dirty="0"/>
          </a:p>
          <a:p>
            <a:r>
              <a:rPr lang="en-US" dirty="0"/>
              <a:t>Public API: </a:t>
            </a:r>
            <a:r>
              <a:rPr lang="en-US" sz="1600" dirty="0"/>
              <a:t>curl --data text="Dylan was born in Duluth." https://gate.d5.mpi-inf.mpg.de/</a:t>
            </a:r>
            <a:r>
              <a:rPr lang="en-US" sz="1600" dirty="0" err="1"/>
              <a:t>aida</a:t>
            </a:r>
            <a:r>
              <a:rPr lang="en-US" sz="1600" dirty="0"/>
              <a:t>/service/disambiguate</a:t>
            </a:r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6" name="Explosion 2 5"/>
          <p:cNvSpPr/>
          <p:nvPr/>
        </p:nvSpPr>
        <p:spPr>
          <a:xfrm>
            <a:off x="7643588" y="4819145"/>
            <a:ext cx="4306187" cy="1858206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Now a startup: </a:t>
            </a:r>
            <a:r>
              <a:rPr lang="en-US" dirty="0" err="1">
                <a:hlinkClick r:id="rId3"/>
              </a:rPr>
              <a:t>Ambiverse</a:t>
            </a:r>
            <a:r>
              <a:rPr lang="en-US" dirty="0">
                <a:hlinkClick r:id="rId3"/>
              </a:rPr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761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Entity Ranking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some standard benchmark datasets (TAC-KBP2010,2011), entity mentions were linked on average to about 13 different entities in the Knowledge Base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Another different classification:</a:t>
            </a:r>
          </a:p>
          <a:p>
            <a:pPr lvl="1"/>
            <a:r>
              <a:rPr lang="en-US" i="1" dirty="0"/>
              <a:t>Independent Ranking Methods: </a:t>
            </a:r>
            <a:r>
              <a:rPr lang="en-US" dirty="0"/>
              <a:t>Assume mentions are independent</a:t>
            </a:r>
          </a:p>
          <a:p>
            <a:pPr lvl="1"/>
            <a:r>
              <a:rPr lang="en-US" i="1" dirty="0"/>
              <a:t>Collective Ranking Methods: </a:t>
            </a:r>
            <a:r>
              <a:rPr lang="en-US" dirty="0"/>
              <a:t>Assume a document refers to coherent entities</a:t>
            </a:r>
          </a:p>
          <a:p>
            <a:pPr lvl="1"/>
            <a:r>
              <a:rPr lang="en-US" i="1" dirty="0"/>
              <a:t>Collaborative Ranking Methods: </a:t>
            </a:r>
            <a:r>
              <a:rPr lang="en-US" dirty="0"/>
              <a:t>Leverage cross-document context to disambiguate</a:t>
            </a:r>
            <a:endParaRPr lang="en-US" i="1" dirty="0"/>
          </a:p>
          <a:p>
            <a:pPr lvl="1"/>
            <a:endParaRPr lang="en-US" i="1" dirty="0"/>
          </a:p>
        </p:txBody>
      </p:sp>
      <p:sp>
        <p:nvSpPr>
          <p:cNvPr id="4" name="TextBox 3"/>
          <p:cNvSpPr txBox="1"/>
          <p:nvPr/>
        </p:nvSpPr>
        <p:spPr>
          <a:xfrm>
            <a:off x="2642839" y="3178576"/>
            <a:ext cx="6906321" cy="52322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800" dirty="0"/>
              <a:t>How can we rank them?</a:t>
            </a:r>
          </a:p>
        </p:txBody>
      </p:sp>
    </p:spTree>
    <p:extLst>
      <p:ext uri="{BB962C8B-B14F-4D97-AF65-F5344CB8AC3E}">
        <p14:creationId xmlns:p14="http://schemas.microsoft.com/office/powerpoint/2010/main" val="7209923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State-of-the-Art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/>
              <a:t>DBPedia</a:t>
            </a:r>
            <a:r>
              <a:rPr lang="en-US" b="1" dirty="0"/>
              <a:t> Spotlight</a:t>
            </a:r>
          </a:p>
          <a:p>
            <a:r>
              <a:rPr lang="en-US" dirty="0"/>
              <a:t>Uses </a:t>
            </a:r>
            <a:r>
              <a:rPr lang="en-US" dirty="0" err="1"/>
              <a:t>DBpedia</a:t>
            </a:r>
            <a:r>
              <a:rPr lang="en-US" dirty="0"/>
              <a:t> as KB, </a:t>
            </a:r>
            <a:r>
              <a:rPr lang="en-US" dirty="0" err="1"/>
              <a:t>LingPipe</a:t>
            </a:r>
            <a:r>
              <a:rPr lang="en-US" dirty="0"/>
              <a:t> as NER</a:t>
            </a:r>
          </a:p>
          <a:p>
            <a:r>
              <a:rPr lang="en-US" dirty="0"/>
              <a:t>Relies on VSM for disambiguation</a:t>
            </a:r>
          </a:p>
          <a:p>
            <a:r>
              <a:rPr lang="en-US" dirty="0"/>
              <a:t>Works with English and other languages</a:t>
            </a:r>
          </a:p>
          <a:p>
            <a:r>
              <a:rPr lang="en-US" dirty="0"/>
              <a:t>Offers public web demo </a:t>
            </a:r>
            <a:r>
              <a:rPr lang="en-US" dirty="0">
                <a:hlinkClick r:id="rId2"/>
              </a:rPr>
              <a:t>https://dbpedia-spotlight.github.io/demo/</a:t>
            </a:r>
            <a:endParaRPr lang="en-US" dirty="0"/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91554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1" dirty="0"/>
              <a:t>What can we leverage in order to identify the correct mapping &lt;mention, entity&gt; (“Jordan”, </a:t>
            </a:r>
            <a:r>
              <a:rPr lang="en-US" i="1" dirty="0" err="1"/>
              <a:t>en.wikipedia.org</a:t>
            </a:r>
            <a:r>
              <a:rPr lang="en-US" i="1" dirty="0"/>
              <a:t>/wiki/</a:t>
            </a:r>
            <a:r>
              <a:rPr lang="en-US" i="1" dirty="0" err="1"/>
              <a:t>Michael_Jordan</a:t>
            </a:r>
            <a:r>
              <a:rPr lang="en-US" i="1" dirty="0"/>
              <a:t>)?</a:t>
            </a:r>
          </a:p>
          <a:p>
            <a:pPr marL="0" indent="0">
              <a:buNone/>
            </a:pPr>
            <a:endParaRPr lang="en-US" i="1" dirty="0"/>
          </a:p>
          <a:p>
            <a:r>
              <a:rPr lang="en-US" dirty="0"/>
              <a:t>Two types of features:</a:t>
            </a:r>
          </a:p>
          <a:p>
            <a:pPr lvl="1"/>
            <a:r>
              <a:rPr lang="en-US" b="1" dirty="0"/>
              <a:t>Context-independent features</a:t>
            </a:r>
            <a:r>
              <a:rPr lang="en-US" dirty="0"/>
              <a:t>, which just rely on the surface-form of the entity mention</a:t>
            </a:r>
          </a:p>
          <a:p>
            <a:pPr lvl="1"/>
            <a:r>
              <a:rPr lang="en-US" b="1" dirty="0"/>
              <a:t>Context-dependent features, </a:t>
            </a:r>
            <a:r>
              <a:rPr lang="en-US" dirty="0"/>
              <a:t>which also look at the context around the entity mention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65174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Context-independent features</a:t>
            </a:r>
          </a:p>
          <a:p>
            <a:r>
              <a:rPr lang="en-US" i="1" dirty="0"/>
              <a:t>Name string comparison: </a:t>
            </a:r>
            <a:r>
              <a:rPr lang="en-US" dirty="0"/>
              <a:t>We can simply check whether the mention and the entity label in the KB match</a:t>
            </a:r>
          </a:p>
          <a:p>
            <a:pPr lvl="1"/>
            <a:r>
              <a:rPr lang="en-US" dirty="0"/>
              <a:t>Exact matching</a:t>
            </a:r>
          </a:p>
          <a:p>
            <a:pPr lvl="1"/>
            <a:r>
              <a:rPr lang="en-US" dirty="0"/>
              <a:t>Dice coefficient score</a:t>
            </a:r>
          </a:p>
          <a:p>
            <a:pPr lvl="1"/>
            <a:r>
              <a:rPr lang="en-US" dirty="0"/>
              <a:t>Hamming distance </a:t>
            </a:r>
          </a:p>
          <a:p>
            <a:pPr lvl="1"/>
            <a:r>
              <a:rPr lang="en-US" dirty="0"/>
              <a:t>Combinations of the above</a:t>
            </a:r>
          </a:p>
        </p:txBody>
      </p:sp>
    </p:spTree>
    <p:extLst>
      <p:ext uri="{BB962C8B-B14F-4D97-AF65-F5344CB8AC3E}">
        <p14:creationId xmlns:p14="http://schemas.microsoft.com/office/powerpoint/2010/main" val="1464717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Context-independent features</a:t>
            </a:r>
          </a:p>
          <a:p>
            <a:r>
              <a:rPr lang="en-US" i="1" dirty="0"/>
              <a:t>Entity popularity: </a:t>
            </a:r>
            <a:r>
              <a:rPr lang="en-US" dirty="0"/>
              <a:t>Given a certain mention, pick the entity which is the most </a:t>
            </a:r>
            <a:r>
              <a:rPr lang="en-US" i="1" dirty="0"/>
              <a:t>popular</a:t>
            </a:r>
          </a:p>
          <a:p>
            <a:r>
              <a:rPr lang="en-US" dirty="0"/>
              <a:t>One way to calculate popularity consists of using Wikipedia. Let </a:t>
            </a:r>
            <a:r>
              <a:rPr lang="en-US" dirty="0" err="1"/>
              <a:t>E</a:t>
            </a:r>
            <a:r>
              <a:rPr lang="en-US" baseline="-25000" dirty="0" err="1"/>
              <a:t>m</a:t>
            </a:r>
            <a:r>
              <a:rPr lang="en-US" baseline="-25000" dirty="0"/>
              <a:t> </a:t>
            </a:r>
            <a:r>
              <a:rPr lang="en-US" dirty="0"/>
              <a:t>be the set of potential entities, </a:t>
            </a:r>
            <a:r>
              <a:rPr lang="en-US" dirty="0" err="1"/>
              <a:t>e</a:t>
            </a:r>
            <a:r>
              <a:rPr lang="en-US" baseline="-25000" dirty="0" err="1"/>
              <a:t>i</a:t>
            </a:r>
            <a:r>
              <a:rPr lang="en-US" dirty="0"/>
              <a:t> is a candidate entity and </a:t>
            </a:r>
            <a:r>
              <a:rPr lang="en-US" dirty="0" err="1"/>
              <a:t>e</a:t>
            </a:r>
            <a:r>
              <a:rPr lang="en-US" baseline="-25000" dirty="0" err="1"/>
              <a:t>m</a:t>
            </a:r>
            <a:r>
              <a:rPr lang="en-US" dirty="0"/>
              <a:t> the entity mention</a:t>
            </a:r>
          </a:p>
          <a:p>
            <a:endParaRPr lang="en-US" baseline="-25000" dirty="0"/>
          </a:p>
          <a:p>
            <a:endParaRPr lang="en-US" baseline="-25000" dirty="0"/>
          </a:p>
          <a:p>
            <a:endParaRPr lang="en-US" baseline="-25000" dirty="0"/>
          </a:p>
          <a:p>
            <a:r>
              <a:rPr lang="en-US" dirty="0" err="1"/>
              <a:t>count</a:t>
            </a:r>
            <a:r>
              <a:rPr lang="en-US" baseline="-25000" dirty="0" err="1"/>
              <a:t>m</a:t>
            </a:r>
            <a:r>
              <a:rPr lang="en-US" dirty="0"/>
              <a:t> is the count of links to </a:t>
            </a:r>
            <a:r>
              <a:rPr lang="en-US" dirty="0" err="1"/>
              <a:t>e</a:t>
            </a:r>
            <a:r>
              <a:rPr lang="en-US" baseline="-25000" dirty="0" err="1"/>
              <a:t>i</a:t>
            </a:r>
            <a:r>
              <a:rPr lang="en-US" dirty="0"/>
              <a:t> where the anchor text is </a:t>
            </a:r>
            <a:r>
              <a:rPr lang="en-US" dirty="0" err="1"/>
              <a:t>e</a:t>
            </a:r>
            <a:r>
              <a:rPr lang="en-US" baseline="-25000" dirty="0" err="1"/>
              <a:t>m</a:t>
            </a:r>
            <a:endParaRPr lang="en-US" baseline="-25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4633" y="4054130"/>
            <a:ext cx="4202705" cy="1196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865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Context-independent features</a:t>
            </a:r>
          </a:p>
          <a:p>
            <a:r>
              <a:rPr lang="en-US" i="1" dirty="0"/>
              <a:t>Entity type: </a:t>
            </a:r>
            <a:r>
              <a:rPr lang="en-US" dirty="0"/>
              <a:t>NER can return a broad type for a given mention (</a:t>
            </a:r>
            <a:r>
              <a:rPr lang="en-US" dirty="0" err="1"/>
              <a:t>ie</a:t>
            </a:r>
            <a:r>
              <a:rPr lang="en-US" dirty="0"/>
              <a:t>. Person, Organization, Location,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We can check whether there is a match between the entity type in the KB and the one recognized by the NER</a:t>
            </a:r>
          </a:p>
        </p:txBody>
      </p:sp>
    </p:spTree>
    <p:extLst>
      <p:ext uri="{BB962C8B-B14F-4D97-AF65-F5344CB8AC3E}">
        <p14:creationId xmlns:p14="http://schemas.microsoft.com/office/powerpoint/2010/main" val="37102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Context-dependent features</a:t>
            </a:r>
          </a:p>
          <a:p>
            <a:r>
              <a:rPr lang="en-US" dirty="0"/>
              <a:t>The context around the entity offers valuable information</a:t>
            </a:r>
          </a:p>
          <a:p>
            <a:r>
              <a:rPr lang="en-US" i="1" dirty="0"/>
              <a:t>Bag of words (BOW): </a:t>
            </a:r>
          </a:p>
          <a:p>
            <a:pPr lvl="1"/>
            <a:r>
              <a:rPr lang="en-US" dirty="0"/>
              <a:t>All words in the document that contains the entity mention (or in a suitable window) and match with the words associated to the entity (e.g. the Wikipedia page)</a:t>
            </a:r>
          </a:p>
        </p:txBody>
      </p:sp>
    </p:spTree>
    <p:extLst>
      <p:ext uri="{BB962C8B-B14F-4D97-AF65-F5344CB8AC3E}">
        <p14:creationId xmlns:p14="http://schemas.microsoft.com/office/powerpoint/2010/main" val="1990294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Context-dependent features</a:t>
            </a:r>
          </a:p>
          <a:p>
            <a:r>
              <a:rPr lang="en-US" dirty="0"/>
              <a:t>The context around the entity offers valuable information</a:t>
            </a:r>
          </a:p>
          <a:p>
            <a:r>
              <a:rPr lang="en-US" i="1" dirty="0"/>
              <a:t>Concept vectors:</a:t>
            </a:r>
          </a:p>
          <a:p>
            <a:pPr lvl="1"/>
            <a:r>
              <a:rPr lang="en-US" dirty="0"/>
              <a:t>From the document that contains the mention, we can extract </a:t>
            </a:r>
            <a:r>
              <a:rPr lang="en-US" b="1" dirty="0"/>
              <a:t>key-phrases, anchor texts, named entities, </a:t>
            </a:r>
            <a:r>
              <a:rPr lang="en-US" dirty="0"/>
              <a:t>etc.</a:t>
            </a:r>
          </a:p>
          <a:p>
            <a:pPr lvl="1"/>
            <a:r>
              <a:rPr lang="en-US" dirty="0"/>
              <a:t>We can use these features to create a vector that represents both entities and mentions</a:t>
            </a:r>
          </a:p>
          <a:p>
            <a:pPr lvl="1"/>
            <a:r>
              <a:rPr lang="en-US" dirty="0"/>
              <a:t>The similarity between the entity and mention can be calculated using </a:t>
            </a:r>
            <a:endParaRPr lang="en-US" i="1" dirty="0"/>
          </a:p>
          <a:p>
            <a:pPr lvl="2"/>
            <a:r>
              <a:rPr lang="en-US" i="1" dirty="0"/>
              <a:t>cosine similarity                                                   </a:t>
            </a:r>
            <a:r>
              <a:rPr lang="en-US" i="1" dirty="0" err="1"/>
              <a:t>Jaccard</a:t>
            </a:r>
            <a:r>
              <a:rPr lang="en-US" i="1" dirty="0"/>
              <a:t> Similarity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472" y="5491163"/>
            <a:ext cx="2971800" cy="685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8379" y="5491163"/>
            <a:ext cx="25273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117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3903</TotalTime>
  <Words>1438</Words>
  <Application>Microsoft Macintosh PowerPoint</Application>
  <PresentationFormat>Widescreen</PresentationFormat>
  <Paragraphs>159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Mangal</vt:lpstr>
      <vt:lpstr>Office Theme</vt:lpstr>
      <vt:lpstr>Candidate Entity Ranking</vt:lpstr>
      <vt:lpstr>Candidate Entity Ranking</vt:lpstr>
      <vt:lpstr>Candidate Entity Ranking</vt:lpstr>
      <vt:lpstr>Features</vt:lpstr>
      <vt:lpstr>Features</vt:lpstr>
      <vt:lpstr>Features</vt:lpstr>
      <vt:lpstr>Features</vt:lpstr>
      <vt:lpstr>Features</vt:lpstr>
      <vt:lpstr>Features</vt:lpstr>
      <vt:lpstr>Features</vt:lpstr>
      <vt:lpstr>Features</vt:lpstr>
      <vt:lpstr>Features</vt:lpstr>
      <vt:lpstr>Supervised Ranking Methods</vt:lpstr>
      <vt:lpstr>Candidate Entity Ranking</vt:lpstr>
      <vt:lpstr>Binary Classification Methods</vt:lpstr>
      <vt:lpstr>Probabilistic Methods</vt:lpstr>
      <vt:lpstr>Unsupervised Ranking Methods</vt:lpstr>
      <vt:lpstr>Candidate Entity Ranking</vt:lpstr>
      <vt:lpstr>Graph Based Approaches</vt:lpstr>
      <vt:lpstr>Graph Based Approaches</vt:lpstr>
      <vt:lpstr>Graph Based Approaches</vt:lpstr>
      <vt:lpstr>Unsupervised Ranking Methods</vt:lpstr>
      <vt:lpstr>Unsupervised Ranking Methods</vt:lpstr>
      <vt:lpstr>Unlinkable Mention Prediction</vt:lpstr>
      <vt:lpstr>Unlinkable Mention Prediction</vt:lpstr>
      <vt:lpstr>Unlinkable Mention Prediction</vt:lpstr>
      <vt:lpstr>State-of-the-Art</vt:lpstr>
      <vt:lpstr>State-of-the-Art</vt:lpstr>
      <vt:lpstr>State-of-the-Art</vt:lpstr>
      <vt:lpstr>State-of-the-Art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Data Processing Systems (16/17)</dc:title>
  <dc:creator>Jacopo Urbani</dc:creator>
  <cp:lastModifiedBy>Microsoft Office User</cp:lastModifiedBy>
  <cp:revision>1354</cp:revision>
  <dcterms:created xsi:type="dcterms:W3CDTF">2016-09-05T09:10:07Z</dcterms:created>
  <dcterms:modified xsi:type="dcterms:W3CDTF">2018-11-08T20:49:22Z</dcterms:modified>
</cp:coreProperties>
</file>

<file path=docProps/thumbnail.jpeg>
</file>